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67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677EA9-3FA7-4C66-8AC1-82D3A5CFE561}" type="datetimeFigureOut">
              <a:rPr lang="ru-RU" smtClean="0"/>
              <a:t>20.11.2013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E317BE52-8034-4420-9ECD-B28FBFE2EE56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7EA9-3FA7-4C66-8AC1-82D3A5CFE561}" type="datetimeFigureOut">
              <a:rPr lang="ru-RU" smtClean="0"/>
              <a:t>20.11.2013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7BE52-8034-4420-9ECD-B28FBFE2EE56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7EA9-3FA7-4C66-8AC1-82D3A5CFE561}" type="datetimeFigureOut">
              <a:rPr lang="ru-RU" smtClean="0"/>
              <a:t>20.11.2013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7BE52-8034-4420-9ECD-B28FBFE2EE56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7EA9-3FA7-4C66-8AC1-82D3A5CFE561}" type="datetimeFigureOut">
              <a:rPr lang="ru-RU" smtClean="0"/>
              <a:t>20.11.2013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7BE52-8034-4420-9ECD-B28FBFE2EE56}" type="slidenum">
              <a:rPr lang="ru-RU" smtClean="0"/>
              <a:t>‹#›</a:t>
            </a:fld>
            <a:endParaRPr lang="ru-RU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7EA9-3FA7-4C66-8AC1-82D3A5CFE561}" type="datetimeFigureOut">
              <a:rPr lang="ru-RU" smtClean="0"/>
              <a:t>20.11.2013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7BE52-8034-4420-9ECD-B28FBFE2EE56}" type="slidenum">
              <a:rPr lang="ru-RU" smtClean="0"/>
              <a:t>‹#›</a:t>
            </a:fld>
            <a:endParaRPr lang="ru-RU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7EA9-3FA7-4C66-8AC1-82D3A5CFE561}" type="datetimeFigureOut">
              <a:rPr lang="ru-RU" smtClean="0"/>
              <a:t>20.11.2013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7BE52-8034-4420-9ECD-B28FBFE2EE56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7EA9-3FA7-4C66-8AC1-82D3A5CFE561}" type="datetimeFigureOut">
              <a:rPr lang="ru-RU" smtClean="0"/>
              <a:t>20.11.2013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7BE52-8034-4420-9ECD-B28FBFE2EE56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677EA9-3FA7-4C66-8AC1-82D3A5CFE561}" type="datetimeFigureOut">
              <a:rPr lang="ru-RU" smtClean="0"/>
              <a:t>20.11.2013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E317BE52-8034-4420-9ECD-B28FBFE2EE56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677EA9-3FA7-4C66-8AC1-82D3A5CFE561}" type="datetimeFigureOut">
              <a:rPr lang="ru-RU" smtClean="0"/>
              <a:t>20.11.2013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E317BE52-8034-4420-9ECD-B28FBFE2EE56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7EA9-3FA7-4C66-8AC1-82D3A5CFE561}" type="datetimeFigureOut">
              <a:rPr lang="ru-RU" smtClean="0"/>
              <a:t>20.11.2013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7BE52-8034-4420-9ECD-B28FBFE2EE56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7EA9-3FA7-4C66-8AC1-82D3A5CFE561}" type="datetimeFigureOut">
              <a:rPr lang="ru-RU" smtClean="0"/>
              <a:t>20.11.2013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7BE52-8034-4420-9ECD-B28FBFE2EE56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677EA9-3FA7-4C66-8AC1-82D3A5CFE561}" type="datetimeFigureOut">
              <a:rPr lang="ru-RU" smtClean="0"/>
              <a:t>20.11.2013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317BE52-8034-4420-9ECD-B28FBFE2EE56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Объект 4"/>
          <p:cNvSpPr>
            <a:spLocks noGrp="1"/>
          </p:cNvSpPr>
          <p:nvPr>
            <p:ph idx="1"/>
          </p:nvPr>
        </p:nvSpPr>
        <p:spPr>
          <a:xfrm>
            <a:off x="899592" y="836712"/>
            <a:ext cx="7272808" cy="5328592"/>
          </a:xfrm>
        </p:spPr>
        <p:txBody>
          <a:bodyPr/>
          <a:lstStyle/>
          <a:p>
            <a:r>
              <a:rPr lang="ru-RU" i="1" dirty="0" smtClean="0"/>
              <a:t>Не платит ________ только медведь в берлоге: он не ест, ни пьет, только лапу сосет.</a:t>
            </a:r>
          </a:p>
          <a:p>
            <a:r>
              <a:rPr lang="ru-RU" i="1" dirty="0" smtClean="0"/>
              <a:t>_________ платятся и жизнь в гору катится.</a:t>
            </a:r>
          </a:p>
          <a:p>
            <a:r>
              <a:rPr lang="ru-RU" i="1" dirty="0" smtClean="0"/>
              <a:t>_________ - нервы государства (Цицерон)</a:t>
            </a:r>
          </a:p>
          <a:p>
            <a:r>
              <a:rPr lang="ru-RU" i="1" dirty="0" smtClean="0"/>
              <a:t>_________ для государства то же, что паруса для корабля ( Екатерина </a:t>
            </a:r>
            <a:r>
              <a:rPr lang="en-US" i="1" dirty="0" smtClean="0"/>
              <a:t>II </a:t>
            </a:r>
            <a:r>
              <a:rPr lang="ru-RU" i="1" dirty="0" smtClean="0"/>
              <a:t>Великая)</a:t>
            </a:r>
          </a:p>
          <a:p>
            <a:r>
              <a:rPr lang="ru-RU" i="1" dirty="0" smtClean="0"/>
              <a:t>Требовать уничтожения __________ значило бы требовать уничтожения самого общества (Н. И. Тургенев, русский экономист)</a:t>
            </a:r>
          </a:p>
          <a:p>
            <a:r>
              <a:rPr lang="ru-RU" i="1" dirty="0" smtClean="0"/>
              <a:t>__________ для тех, кто их выплачивает, признак не рабства, а свободы. (А. Смит, английский философ и экономист)</a:t>
            </a:r>
          </a:p>
          <a:p>
            <a:endParaRPr lang="ru-RU" dirty="0"/>
          </a:p>
        </p:txBody>
      </p:sp>
      <p:sp>
        <p:nvSpPr>
          <p:cNvPr id="6" name="TextBox 5"/>
          <p:cNvSpPr txBox="1"/>
          <p:nvPr/>
        </p:nvSpPr>
        <p:spPr>
          <a:xfrm>
            <a:off x="3203848" y="83671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smtClean="0">
                <a:solidFill>
                  <a:srgbClr val="FF0000"/>
                </a:solidFill>
              </a:rPr>
              <a:t>налог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331640" y="198884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smtClean="0">
                <a:solidFill>
                  <a:srgbClr val="FF0000"/>
                </a:solidFill>
              </a:rPr>
              <a:t>Налоги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331640" y="249289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smtClean="0">
                <a:solidFill>
                  <a:srgbClr val="FF0000"/>
                </a:solidFill>
              </a:rPr>
              <a:t>Налоги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331640" y="2880685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smtClean="0">
                <a:solidFill>
                  <a:srgbClr val="FF0000"/>
                </a:solidFill>
              </a:rPr>
              <a:t>Налоги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004048" y="364502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smtClean="0">
                <a:solidFill>
                  <a:srgbClr val="FF0000"/>
                </a:solidFill>
              </a:rPr>
              <a:t>налогов</a:t>
            </a:r>
            <a:endParaRPr lang="ru-RU" sz="2400" b="1" dirty="0">
              <a:solidFill>
                <a:srgbClr val="FF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331640" y="486916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smtClean="0">
                <a:solidFill>
                  <a:srgbClr val="FF0000"/>
                </a:solidFill>
              </a:rPr>
              <a:t>Налоги</a:t>
            </a:r>
            <a:endParaRPr lang="ru-RU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619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463040" y="1196752"/>
            <a:ext cx="6196405" cy="4526317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ru-RU" sz="3600" dirty="0"/>
              <a:t>Налоги – это периодические принудительные платежи граждан и из их имуществ  и доходов, идущие на нужды государства и общества и установленные в законодательном порядке.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822273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dirty="0"/>
              <a:t>В нашей стране налоги взимаются: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ru-RU" sz="2800" dirty="0"/>
              <a:t>С доходов (прибыли, заработной платы, доходов от ценных бумаг);</a:t>
            </a:r>
          </a:p>
          <a:p>
            <a:r>
              <a:rPr lang="ru-RU" sz="2800" dirty="0"/>
              <a:t>С имущества, передачи имущества;</a:t>
            </a:r>
          </a:p>
          <a:p>
            <a:r>
              <a:rPr lang="ru-RU" sz="2800" dirty="0"/>
              <a:t>С юридически значимых действия;</a:t>
            </a:r>
          </a:p>
          <a:p>
            <a:r>
              <a:rPr lang="ru-RU" sz="2800" dirty="0"/>
              <a:t>С ввоза и вывоза товаров за границу.</a:t>
            </a:r>
          </a:p>
          <a:p>
            <a:pPr marL="0" indent="0">
              <a:buNone/>
            </a:pP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92746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Структура налога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ru-RU" sz="3200" b="1" dirty="0"/>
              <a:t>База – количественное выражение того, с чего исчисляется налог</a:t>
            </a:r>
          </a:p>
          <a:p>
            <a:pPr marL="0" indent="0">
              <a:buNone/>
            </a:pPr>
            <a:endParaRPr lang="ru-RU" sz="3200" b="1" dirty="0"/>
          </a:p>
          <a:p>
            <a:pPr marL="0" indent="0">
              <a:buNone/>
            </a:pPr>
            <a:r>
              <a:rPr lang="ru-RU" sz="3200" b="1" dirty="0"/>
              <a:t>Ставка – размер налога на единицу налоговой базы</a:t>
            </a:r>
          </a:p>
          <a:p>
            <a:endParaRPr lang="ru-RU" sz="3200" dirty="0"/>
          </a:p>
        </p:txBody>
      </p:sp>
    </p:spTree>
    <p:extLst>
      <p:ext uri="{BB962C8B-B14F-4D97-AF65-F5344CB8AC3E}">
        <p14:creationId xmlns:p14="http://schemas.microsoft.com/office/powerpoint/2010/main" val="224091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Срок уплаты налога 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475656" y="2564904"/>
            <a:ext cx="6196405" cy="360381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ru-RU" sz="5400" b="1" dirty="0" smtClean="0">
                <a:solidFill>
                  <a:srgbClr val="FF0000"/>
                </a:solidFill>
              </a:rPr>
              <a:t>1 ноября 2013 г.</a:t>
            </a:r>
            <a:endParaRPr lang="ru-RU" sz="5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132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Кнопка">
  <a:themeElements>
    <a:clrScheme name="Кнопка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Кнопка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Кнопка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16</TotalTime>
  <Words>191</Words>
  <Application>Microsoft Office PowerPoint</Application>
  <PresentationFormat>Экран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5</vt:i4>
      </vt:variant>
    </vt:vector>
  </HeadingPairs>
  <TitlesOfParts>
    <vt:vector size="6" baseType="lpstr">
      <vt:lpstr>Кнопка</vt:lpstr>
      <vt:lpstr>Презентация PowerPoint</vt:lpstr>
      <vt:lpstr>Презентация PowerPoint</vt:lpstr>
      <vt:lpstr>В нашей стране налоги взимаются:</vt:lpstr>
      <vt:lpstr>Структура налога</vt:lpstr>
      <vt:lpstr>Срок уплаты налога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админ</dc:creator>
  <cp:lastModifiedBy>админ</cp:lastModifiedBy>
  <cp:revision>2</cp:revision>
  <dcterms:created xsi:type="dcterms:W3CDTF">2013-11-20T10:30:37Z</dcterms:created>
  <dcterms:modified xsi:type="dcterms:W3CDTF">2013-11-20T10:46:47Z</dcterms:modified>
</cp:coreProperties>
</file>